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Montserrat" panose="020B0604020202020204" charset="0"/>
      <p:regular r:id="rId8"/>
    </p:embeddedFont>
    <p:embeddedFont>
      <p:font typeface="Heebo Light" panose="020B0604020202020204" charset="-79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EE"/>
    <a:srgbClr val="651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7113" autoAdjust="0"/>
  </p:normalViewPr>
  <p:slideViewPr>
    <p:cSldViewPr snapToGrid="0" snapToObjects="1">
      <p:cViewPr>
        <p:scale>
          <a:sx n="102" d="100"/>
          <a:sy n="102" d="100"/>
        </p:scale>
        <p:origin x="-90" y="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B18C32-9609-4A98-B146-F65D97C9D78F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8841A5-7658-41BA-B07C-EE4139E379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9089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2908" y="6875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Using Big Data Analytics to Diagnose Breast Cancer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102907" y="3442208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chemeClr val="accent1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Vipin Kumar 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| </a:t>
            </a:r>
            <a:r>
              <a:rPr lang="en-US" sz="1400" dirty="0">
                <a:solidFill>
                  <a:schemeClr val="accent1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Roll No: 24MBMB13 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| </a:t>
            </a:r>
            <a:r>
              <a:rPr lang="en-US" sz="1400" dirty="0">
                <a:solidFill>
                  <a:schemeClr val="accent1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University of Hyderabad — MBA (Business Analytics)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| </a:t>
            </a:r>
            <a:r>
              <a:rPr lang="en-US" sz="1400" dirty="0">
                <a:solidFill>
                  <a:schemeClr val="accent1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Platform: Databricks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6102906" y="468987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Goal: Apply Big Data Analytics for early detection, diagnosis, and recurrence prediction of breast cancer using structured clinical data and unstructured pathology reports.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777586" y="7641770"/>
            <a:ext cx="1763485" cy="75578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937" y="185523"/>
            <a:ext cx="1312134" cy="1319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1629" y="511969"/>
            <a:ext cx="7020282" cy="465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Overview — Objectives &amp; Data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651629" y="1424226"/>
            <a:ext cx="781454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Primary Objectives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51629" y="1889641"/>
            <a:ext cx="781454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Detect cancer type (Benign vs. Malignant)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1629" y="2252663"/>
            <a:ext cx="781454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Rank diagnostic features (feature importance)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51629" y="2615684"/>
            <a:ext cx="781454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Reveal patient subgroups via clustering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51629" y="2978706"/>
            <a:ext cx="781454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Predict recurrence risk with ensemble models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651629" y="3341727"/>
            <a:ext cx="781454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Analyze pathology reports using NLP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651629" y="3807143"/>
            <a:ext cx="7814548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Tools &amp; Data</a:t>
            </a: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— PySpark, Scikit-learn, Plotly, Seaborn, NLTK; Dataset: workspace.default.breast_cancer_big_data_dataset</a:t>
            </a:r>
            <a:endParaRPr lang="en-US" sz="14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8734" y="1466136"/>
            <a:ext cx="5058370" cy="505837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358734" y="6889235"/>
            <a:ext cx="5058370" cy="47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Integrated dataset: structured clinical variables + free-text pathology reports (multimodal analysis).</a:t>
            </a:r>
            <a:endParaRPr lang="en-US" sz="1150" dirty="0"/>
          </a:p>
        </p:txBody>
      </p:sp>
      <p:sp>
        <p:nvSpPr>
          <p:cNvPr id="12" name="Shape 9"/>
          <p:cNvSpPr/>
          <p:nvPr/>
        </p:nvSpPr>
        <p:spPr>
          <a:xfrm>
            <a:off x="651629" y="7680358"/>
            <a:ext cx="13327142" cy="30837"/>
          </a:xfrm>
          <a:prstGeom prst="rect">
            <a:avLst/>
          </a:prstGeom>
          <a:solidFill>
            <a:srgbClr val="DCD7E5">
              <a:alpha val="5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51629" y="7920514"/>
            <a:ext cx="13327142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Outcome:</a:t>
            </a: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An integrated analytical approach that produces interpretable diagnostic signals and a baseline predictive framework for recurrence risk.</a:t>
            </a:r>
            <a:endParaRPr lang="en-US" sz="1450" dirty="0"/>
          </a:p>
        </p:txBody>
      </p:sp>
      <p:sp>
        <p:nvSpPr>
          <p:cNvPr id="15" name="Rectangle 14"/>
          <p:cNvSpPr/>
          <p:nvPr/>
        </p:nvSpPr>
        <p:spPr>
          <a:xfrm>
            <a:off x="12777585" y="7377819"/>
            <a:ext cx="1763485" cy="75578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937" y="185523"/>
            <a:ext cx="1312134" cy="1319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425" y="576263"/>
            <a:ext cx="10616327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Case 1 &amp; 2 — Classification and Feature Importance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33425" y="1624013"/>
            <a:ext cx="3967401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Early Detection (Classification)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3425" y="2160984"/>
            <a:ext cx="6326148" cy="670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Models evaluated: Logistic Regression, Random Forest (RF). RF outperformed LR marginally but both show modest discrimination.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3425" y="3020139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Accuracy — LR: 0.565 | RF: 0.580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3425" y="3428762"/>
            <a:ext cx="63261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ROC-AUC — LR: 0.484 | RF: 0.530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33425" y="3837384"/>
            <a:ext cx="6326148" cy="670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Key issue: Class imbalance produced low malignant recall — suggests need for resampling or class-weighted loss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33425" y="4696539"/>
            <a:ext cx="6326148" cy="536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Design implication: emphasize calibration, recall for malignant class, and model interpretability for clinical adoption.</a:t>
            </a:r>
            <a:endParaRPr lang="en-US" sz="13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573" y="1227319"/>
            <a:ext cx="6169364" cy="616936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2777586" y="7641770"/>
            <a:ext cx="1763485" cy="58783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937" y="185523"/>
            <a:ext cx="1312134" cy="1319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60807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Case 3 &amp; 4 — Clustering Patterns and Recurrence Risk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3123009" y="1559243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0.0906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014" y="850463"/>
            <a:ext cx="1701165" cy="170116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25008" y="2693313"/>
            <a:ext cx="179117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Clustering (K-Means, k=3)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396835" y="2938463"/>
            <a:ext cx="684752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Silhouette: 0.0906 — partial separation but useful clinical patterns emerged: Cluster 0 (benign), Cluster 1 (borderline), Cluster 2 (malignant).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10112216" y="1559243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0.5071</a:t>
            </a:r>
            <a:endParaRPr lang="en-US" sz="22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9221" y="850463"/>
            <a:ext cx="1701165" cy="170116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777055" y="2693313"/>
            <a:ext cx="206549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Recurrence Risk (Ensembles)</a:t>
            </a:r>
            <a:endParaRPr lang="en-US" sz="1100" dirty="0"/>
          </a:p>
        </p:txBody>
      </p:sp>
      <p:sp>
        <p:nvSpPr>
          <p:cNvPr id="10" name="Text 6"/>
          <p:cNvSpPr/>
          <p:nvPr/>
        </p:nvSpPr>
        <p:spPr>
          <a:xfrm>
            <a:off x="7386042" y="2938463"/>
            <a:ext cx="684752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Random Forest AUC = 0.5018 | Gradient Boosted Tree AUC = 0.5071. Low AUC reflects limited recurrence labels and feature coverage.</a:t>
            </a:r>
            <a:endParaRPr lang="en-US" sz="9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8939" y="3301366"/>
            <a:ext cx="4335805" cy="433580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6835" y="10463927"/>
            <a:ext cx="6780014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Clustering uncovered progression patterns between benign and malignant morphology despite low separation metrics.</a:t>
            </a:r>
            <a:endParaRPr lang="en-US" sz="7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8998" y="3301366"/>
            <a:ext cx="4361891" cy="433580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61171" y="10463927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Top recurrence predictors:</a:t>
            </a:r>
            <a:r>
              <a:rPr lang="en-US" sz="8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Tumor Size (mm), Mean Radius, Genetic Risk Score. Recommendation: integrate genomics and treatment history to improve predictions.</a:t>
            </a:r>
            <a:endParaRPr lang="en-US" sz="850" dirty="0"/>
          </a:p>
        </p:txBody>
      </p:sp>
      <p:sp>
        <p:nvSpPr>
          <p:cNvPr id="15" name="Rectangle 14"/>
          <p:cNvSpPr/>
          <p:nvPr/>
        </p:nvSpPr>
        <p:spPr>
          <a:xfrm>
            <a:off x="12777586" y="7641770"/>
            <a:ext cx="1763485" cy="755780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937" y="185523"/>
            <a:ext cx="1312134" cy="1319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8255" y="599552"/>
            <a:ext cx="543258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40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Case 5 — NLP on Pathology Reports &amp; Synthesis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396834" y="2043027"/>
            <a:ext cx="60743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Text Model</a:t>
            </a: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: TF-IDF + Logistic Regression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96833" y="2466475"/>
            <a:ext cx="60743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Accuracy: 0.58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96830" y="2791280"/>
            <a:ext cx="60743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ROC-AUC: 0.5831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96831" y="3104716"/>
            <a:ext cx="60743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dirty="0" smtClean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Precision: 0.51 | Recall: 0.63 | F1: 0.56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412075" y="4293173"/>
            <a:ext cx="6074331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 smtClean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Key terms distinguishing labels: malignant → "invasive", "carcinoma", "grade III"; benign → "</a:t>
            </a:r>
            <a:r>
              <a:rPr lang="en-US" sz="1400" dirty="0" err="1" smtClean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fibroadenoma</a:t>
            </a:r>
            <a:r>
              <a:rPr lang="en-US" sz="1400" dirty="0" smtClean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", "no atypia". Topic modeling produced 5 coherent topics (grading, invasion, structure, margins, cellularity).</a:t>
            </a:r>
            <a:endParaRPr lang="en-US" sz="14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5525" y="1286917"/>
            <a:ext cx="5449428" cy="6375414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396835" y="8462979"/>
            <a:ext cx="13836729" cy="21788"/>
          </a:xfrm>
          <a:prstGeom prst="rect">
            <a:avLst/>
          </a:prstGeom>
          <a:solidFill>
            <a:srgbClr val="DCD7E5">
              <a:alpha val="50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396835" y="861226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Conclusions &amp; Next Steps</a:t>
            </a:r>
            <a:endParaRPr lang="en-US" sz="850" dirty="0"/>
          </a:p>
        </p:txBody>
      </p:sp>
      <p:sp>
        <p:nvSpPr>
          <p:cNvPr id="11" name="Text 8"/>
          <p:cNvSpPr/>
          <p:nvPr/>
        </p:nvSpPr>
        <p:spPr>
          <a:xfrm>
            <a:off x="396835" y="892123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Multimodal fusion (structured + text [+genomics]) improves diagnostic signal—recommend building a combined model pipeline in Databricks.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396835" y="914233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Address class imbalance (SMOTE, focal loss) and expand labeled recurrence data to lift AUC for recurrence prediction.</a:t>
            </a:r>
            <a:endParaRPr lang="en-US" sz="850" dirty="0"/>
          </a:p>
        </p:txBody>
      </p:sp>
      <p:sp>
        <p:nvSpPr>
          <p:cNvPr id="13" name="Text 10"/>
          <p:cNvSpPr/>
          <p:nvPr/>
        </p:nvSpPr>
        <p:spPr>
          <a:xfrm>
            <a:off x="396835" y="936343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Advance NLP to contextual embeddings (Clinical BERT) and deploy an interactive clinical dashboard for interpretability.</a:t>
            </a:r>
            <a:endParaRPr lang="en-US" sz="850" dirty="0"/>
          </a:p>
        </p:txBody>
      </p:sp>
      <p:sp>
        <p:nvSpPr>
          <p:cNvPr id="14" name="Text 11"/>
          <p:cNvSpPr/>
          <p:nvPr/>
        </p:nvSpPr>
        <p:spPr>
          <a:xfrm>
            <a:off x="566857" y="9799915"/>
            <a:ext cx="1366670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"Data-driven analytics transforms medical diagnostics into actionable clinical intelligence."</a:t>
            </a:r>
            <a:endParaRPr lang="en-US" sz="850" dirty="0"/>
          </a:p>
        </p:txBody>
      </p:sp>
      <p:sp>
        <p:nvSpPr>
          <p:cNvPr id="15" name="Shape 12"/>
          <p:cNvSpPr/>
          <p:nvPr/>
        </p:nvSpPr>
        <p:spPr>
          <a:xfrm>
            <a:off x="396835" y="9672399"/>
            <a:ext cx="15240" cy="436483"/>
          </a:xfrm>
          <a:prstGeom prst="rect">
            <a:avLst/>
          </a:prstGeom>
          <a:solidFill>
            <a:srgbClr val="481C9E"/>
          </a:solidFill>
          <a:ln/>
        </p:spPr>
      </p:sp>
      <p:sp>
        <p:nvSpPr>
          <p:cNvPr id="16" name="Text 13"/>
          <p:cNvSpPr/>
          <p:nvPr/>
        </p:nvSpPr>
        <p:spPr>
          <a:xfrm>
            <a:off x="396835" y="10236398"/>
            <a:ext cx="13836729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Footer: Vipin Kumar — Roll No: 24MBMB13 | University of Hyderabad</a:t>
            </a:r>
            <a:endParaRPr lang="en-US" sz="700" dirty="0"/>
          </a:p>
        </p:txBody>
      </p:sp>
      <p:sp>
        <p:nvSpPr>
          <p:cNvPr id="18" name="Rectangle 17"/>
          <p:cNvSpPr/>
          <p:nvPr/>
        </p:nvSpPr>
        <p:spPr>
          <a:xfrm>
            <a:off x="12777586" y="7662331"/>
            <a:ext cx="1763485" cy="447871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937" y="185523"/>
            <a:ext cx="1312134" cy="1319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517</Words>
  <Application>Microsoft Office PowerPoint</Application>
  <PresentationFormat>Custom</PresentationFormat>
  <Paragraphs>46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Montserrat</vt:lpstr>
      <vt:lpstr>Heebo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Vipin Parihar</cp:lastModifiedBy>
  <cp:revision>3</cp:revision>
  <dcterms:created xsi:type="dcterms:W3CDTF">2025-11-11T19:19:35Z</dcterms:created>
  <dcterms:modified xsi:type="dcterms:W3CDTF">2025-11-11T19:35:37Z</dcterms:modified>
</cp:coreProperties>
</file>